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81"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83" r:id="rId19"/>
    <p:sldId id="284"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D1E5731-6540-4D74-91A4-AB3854E98D43}" type="datetimeFigureOut">
              <a:rPr lang="en-AU" smtClean="0"/>
              <a:t>3/12/2019</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2A640D-4124-4D9D-985B-84CB34EBADD0}" type="slidenum">
              <a:rPr lang="en-AU" smtClean="0"/>
              <a:t>‹#›</a:t>
            </a:fld>
            <a:endParaRPr lang="en-AU"/>
          </a:p>
        </p:txBody>
      </p:sp>
    </p:spTree>
    <p:extLst>
      <p:ext uri="{BB962C8B-B14F-4D97-AF65-F5344CB8AC3E}">
        <p14:creationId xmlns:p14="http://schemas.microsoft.com/office/powerpoint/2010/main" val="812851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ED061094-0A90-4B45-B08F-F5710A7EF09B}" type="datetimeFigureOut">
              <a:rPr lang="en-AU" smtClean="0"/>
              <a:t>3/12/2019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E6E8D5-013F-4359-9FCE-DC4B87F9085E}" type="slidenum">
              <a:rPr lang="en-AU" smtClean="0"/>
              <a:t>‹#›</a:t>
            </a:fld>
            <a:endParaRPr lang="en-AU"/>
          </a:p>
        </p:txBody>
      </p:sp>
    </p:spTree>
    <p:extLst>
      <p:ext uri="{BB962C8B-B14F-4D97-AF65-F5344CB8AC3E}">
        <p14:creationId xmlns:p14="http://schemas.microsoft.com/office/powerpoint/2010/main" val="4286685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D061094-0A90-4B45-B08F-F5710A7EF09B}" type="datetimeFigureOut">
              <a:rPr lang="en-AU" smtClean="0"/>
              <a:t>3/12/2019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E6E8D5-013F-4359-9FCE-DC4B87F9085E}" type="slidenum">
              <a:rPr lang="en-AU" smtClean="0"/>
              <a:t>‹#›</a:t>
            </a:fld>
            <a:endParaRPr lang="en-AU"/>
          </a:p>
        </p:txBody>
      </p:sp>
    </p:spTree>
    <p:extLst>
      <p:ext uri="{BB962C8B-B14F-4D97-AF65-F5344CB8AC3E}">
        <p14:creationId xmlns:p14="http://schemas.microsoft.com/office/powerpoint/2010/main" val="257725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D061094-0A90-4B45-B08F-F5710A7EF09B}" type="datetimeFigureOut">
              <a:rPr lang="en-AU" smtClean="0"/>
              <a:t>3/12/2019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E6E8D5-013F-4359-9FCE-DC4B87F9085E}" type="slidenum">
              <a:rPr lang="en-AU" smtClean="0"/>
              <a:t>‹#›</a:t>
            </a:fld>
            <a:endParaRPr lang="en-AU"/>
          </a:p>
        </p:txBody>
      </p:sp>
    </p:spTree>
    <p:extLst>
      <p:ext uri="{BB962C8B-B14F-4D97-AF65-F5344CB8AC3E}">
        <p14:creationId xmlns:p14="http://schemas.microsoft.com/office/powerpoint/2010/main" val="3845090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D061094-0A90-4B45-B08F-F5710A7EF09B}" type="datetimeFigureOut">
              <a:rPr lang="en-AU" smtClean="0"/>
              <a:t>3/12/2019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E6E8D5-013F-4359-9FCE-DC4B87F9085E}" type="slidenum">
              <a:rPr lang="en-AU" smtClean="0"/>
              <a:t>‹#›</a:t>
            </a:fld>
            <a:endParaRPr lang="en-AU"/>
          </a:p>
        </p:txBody>
      </p:sp>
    </p:spTree>
    <p:extLst>
      <p:ext uri="{BB962C8B-B14F-4D97-AF65-F5344CB8AC3E}">
        <p14:creationId xmlns:p14="http://schemas.microsoft.com/office/powerpoint/2010/main" val="4276363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061094-0A90-4B45-B08F-F5710A7EF09B}" type="datetimeFigureOut">
              <a:rPr lang="en-AU" smtClean="0"/>
              <a:t>3/12/2019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BE6E8D5-013F-4359-9FCE-DC4B87F9085E}" type="slidenum">
              <a:rPr lang="en-AU" smtClean="0"/>
              <a:t>‹#›</a:t>
            </a:fld>
            <a:endParaRPr lang="en-AU"/>
          </a:p>
        </p:txBody>
      </p:sp>
    </p:spTree>
    <p:extLst>
      <p:ext uri="{BB962C8B-B14F-4D97-AF65-F5344CB8AC3E}">
        <p14:creationId xmlns:p14="http://schemas.microsoft.com/office/powerpoint/2010/main" val="704153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ED061094-0A90-4B45-B08F-F5710A7EF09B}" type="datetimeFigureOut">
              <a:rPr lang="en-AU" smtClean="0"/>
              <a:t>3/12/2019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BE6E8D5-013F-4359-9FCE-DC4B87F9085E}" type="slidenum">
              <a:rPr lang="en-AU" smtClean="0"/>
              <a:t>‹#›</a:t>
            </a:fld>
            <a:endParaRPr lang="en-AU"/>
          </a:p>
        </p:txBody>
      </p:sp>
    </p:spTree>
    <p:extLst>
      <p:ext uri="{BB962C8B-B14F-4D97-AF65-F5344CB8AC3E}">
        <p14:creationId xmlns:p14="http://schemas.microsoft.com/office/powerpoint/2010/main" val="3051394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ED061094-0A90-4B45-B08F-F5710A7EF09B}" type="datetimeFigureOut">
              <a:rPr lang="en-AU" smtClean="0"/>
              <a:t>3/12/2019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BE6E8D5-013F-4359-9FCE-DC4B87F9085E}" type="slidenum">
              <a:rPr lang="en-AU" smtClean="0"/>
              <a:t>‹#›</a:t>
            </a:fld>
            <a:endParaRPr lang="en-AU"/>
          </a:p>
        </p:txBody>
      </p:sp>
    </p:spTree>
    <p:extLst>
      <p:ext uri="{BB962C8B-B14F-4D97-AF65-F5344CB8AC3E}">
        <p14:creationId xmlns:p14="http://schemas.microsoft.com/office/powerpoint/2010/main" val="131239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ED061094-0A90-4B45-B08F-F5710A7EF09B}" type="datetimeFigureOut">
              <a:rPr lang="en-AU" smtClean="0"/>
              <a:t>3/12/2019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BE6E8D5-013F-4359-9FCE-DC4B87F9085E}" type="slidenum">
              <a:rPr lang="en-AU" smtClean="0"/>
              <a:t>‹#›</a:t>
            </a:fld>
            <a:endParaRPr lang="en-AU"/>
          </a:p>
        </p:txBody>
      </p:sp>
    </p:spTree>
    <p:extLst>
      <p:ext uri="{BB962C8B-B14F-4D97-AF65-F5344CB8AC3E}">
        <p14:creationId xmlns:p14="http://schemas.microsoft.com/office/powerpoint/2010/main" val="2182176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061094-0A90-4B45-B08F-F5710A7EF09B}" type="datetimeFigureOut">
              <a:rPr lang="en-AU" smtClean="0"/>
              <a:t>3/12/2019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BE6E8D5-013F-4359-9FCE-DC4B87F9085E}" type="slidenum">
              <a:rPr lang="en-AU" smtClean="0"/>
              <a:t>‹#›</a:t>
            </a:fld>
            <a:endParaRPr lang="en-AU"/>
          </a:p>
        </p:txBody>
      </p:sp>
    </p:spTree>
    <p:extLst>
      <p:ext uri="{BB962C8B-B14F-4D97-AF65-F5344CB8AC3E}">
        <p14:creationId xmlns:p14="http://schemas.microsoft.com/office/powerpoint/2010/main" val="3235299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061094-0A90-4B45-B08F-F5710A7EF09B}" type="datetimeFigureOut">
              <a:rPr lang="en-AU" smtClean="0"/>
              <a:t>3/12/2019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BE6E8D5-013F-4359-9FCE-DC4B87F9085E}" type="slidenum">
              <a:rPr lang="en-AU" smtClean="0"/>
              <a:t>‹#›</a:t>
            </a:fld>
            <a:endParaRPr lang="en-AU"/>
          </a:p>
        </p:txBody>
      </p:sp>
    </p:spTree>
    <p:extLst>
      <p:ext uri="{BB962C8B-B14F-4D97-AF65-F5344CB8AC3E}">
        <p14:creationId xmlns:p14="http://schemas.microsoft.com/office/powerpoint/2010/main" val="294634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061094-0A90-4B45-B08F-F5710A7EF09B}" type="datetimeFigureOut">
              <a:rPr lang="en-AU" smtClean="0"/>
              <a:t>3/12/2019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BE6E8D5-013F-4359-9FCE-DC4B87F9085E}" type="slidenum">
              <a:rPr lang="en-AU" smtClean="0"/>
              <a:t>‹#›</a:t>
            </a:fld>
            <a:endParaRPr lang="en-AU"/>
          </a:p>
        </p:txBody>
      </p:sp>
    </p:spTree>
    <p:extLst>
      <p:ext uri="{BB962C8B-B14F-4D97-AF65-F5344CB8AC3E}">
        <p14:creationId xmlns:p14="http://schemas.microsoft.com/office/powerpoint/2010/main" val="288637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061094-0A90-4B45-B08F-F5710A7EF09B}" type="datetimeFigureOut">
              <a:rPr lang="en-AU" smtClean="0"/>
              <a:t>3/12/2019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E6E8D5-013F-4359-9FCE-DC4B87F9085E}" type="slidenum">
              <a:rPr lang="en-AU" smtClean="0"/>
              <a:t>‹#›</a:t>
            </a:fld>
            <a:endParaRPr lang="en-AU"/>
          </a:p>
        </p:txBody>
      </p:sp>
    </p:spTree>
    <p:extLst>
      <p:ext uri="{BB962C8B-B14F-4D97-AF65-F5344CB8AC3E}">
        <p14:creationId xmlns:p14="http://schemas.microsoft.com/office/powerpoint/2010/main" val="1973793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13"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tiff"/><Relationship Id="rId12"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tiff"/><Relationship Id="rId9"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1.xml"/><Relationship Id="rId4" Type="http://schemas.openxmlformats.org/officeDocument/2006/relationships/image" Target="../media/image37.gif"/></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43.pn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0.gif"/><Relationship Id="rId3" Type="http://schemas.microsoft.com/office/2007/relationships/hdphoto" Target="../media/hdphoto4.wdp"/><Relationship Id="rId7" Type="http://schemas.openxmlformats.org/officeDocument/2006/relationships/image" Target="../media/image48.tiff"/><Relationship Id="rId12" Type="http://schemas.openxmlformats.org/officeDocument/2006/relationships/image" Target="../media/image9.png"/><Relationship Id="rId2" Type="http://schemas.openxmlformats.org/officeDocument/2006/relationships/image" Target="../media/image44.jpeg"/><Relationship Id="rId1" Type="http://schemas.openxmlformats.org/officeDocument/2006/relationships/slideLayout" Target="../slideLayouts/slideLayout1.xml"/><Relationship Id="rId6" Type="http://schemas.openxmlformats.org/officeDocument/2006/relationships/image" Target="../media/image47.tiff"/><Relationship Id="rId11" Type="http://schemas.openxmlformats.org/officeDocument/2006/relationships/image" Target="../media/image8.gif"/><Relationship Id="rId5" Type="http://schemas.openxmlformats.org/officeDocument/2006/relationships/image" Target="../media/image46.tiff"/><Relationship Id="rId10" Type="http://schemas.openxmlformats.org/officeDocument/2006/relationships/image" Target="../media/image7.tiff"/><Relationship Id="rId4" Type="http://schemas.openxmlformats.org/officeDocument/2006/relationships/image" Target="../media/image45.png"/><Relationship Id="rId9" Type="http://schemas.openxmlformats.org/officeDocument/2006/relationships/image" Target="../media/image6.tiff"/></Relationships>
</file>

<file path=ppt/slides/_rels/slide19.xml.rels><?xml version="1.0" encoding="UTF-8" standalone="yes"?>
<Relationships xmlns="http://schemas.openxmlformats.org/package/2006/relationships"><Relationship Id="rId8" Type="http://schemas.openxmlformats.org/officeDocument/2006/relationships/image" Target="../media/image6.tiff"/><Relationship Id="rId3" Type="http://schemas.microsoft.com/office/2007/relationships/hdphoto" Target="../media/hdphoto5.wdp"/><Relationship Id="rId7" Type="http://schemas.openxmlformats.org/officeDocument/2006/relationships/image" Target="../media/image16.png"/><Relationship Id="rId12" Type="http://schemas.openxmlformats.org/officeDocument/2006/relationships/image" Target="../media/image9.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gif"/><Relationship Id="rId5" Type="http://schemas.openxmlformats.org/officeDocument/2006/relationships/image" Target="../media/image51.tiff"/><Relationship Id="rId10" Type="http://schemas.openxmlformats.org/officeDocument/2006/relationships/image" Target="../media/image10.gif"/><Relationship Id="rId4" Type="http://schemas.openxmlformats.org/officeDocument/2006/relationships/image" Target="../media/image50.png"/><Relationship Id="rId9" Type="http://schemas.openxmlformats.org/officeDocument/2006/relationships/image" Target="../media/image7.tiff"/></Relationships>
</file>

<file path=ppt/slides/_rels/slide2.xml.rels><?xml version="1.0" encoding="UTF-8" standalone="yes"?>
<Relationships xmlns="http://schemas.openxmlformats.org/package/2006/relationships"><Relationship Id="rId8" Type="http://schemas.openxmlformats.org/officeDocument/2006/relationships/image" Target="../media/image6.tiff"/><Relationship Id="rId3" Type="http://schemas.microsoft.com/office/2007/relationships/hdphoto" Target="../media/hdphoto2.wdp"/><Relationship Id="rId7" Type="http://schemas.openxmlformats.org/officeDocument/2006/relationships/image" Target="../media/image16.png"/><Relationship Id="rId12"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5.gif"/><Relationship Id="rId11" Type="http://schemas.openxmlformats.org/officeDocument/2006/relationships/image" Target="../media/image10.gif"/><Relationship Id="rId5" Type="http://schemas.openxmlformats.org/officeDocument/2006/relationships/image" Target="../media/image14.tiff"/><Relationship Id="rId10" Type="http://schemas.openxmlformats.org/officeDocument/2006/relationships/image" Target="../media/image8.gif"/><Relationship Id="rId4" Type="http://schemas.openxmlformats.org/officeDocument/2006/relationships/image" Target="../media/image13.tiff"/><Relationship Id="rId9" Type="http://schemas.openxmlformats.org/officeDocument/2006/relationships/image" Target="../media/image7.tiff"/></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3.tiff"/><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ink sky suns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ross pi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2956" y="1350777"/>
            <a:ext cx="2393260" cy="29349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Hung Doan\Pictures\hinh cut\way.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4285722"/>
            <a:ext cx="6453853" cy="2708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Hung Doan\Pictures\hinh cut\New Folder (2)\gioan tay gia.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068960"/>
            <a:ext cx="3969458" cy="381905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2184" y="116632"/>
            <a:ext cx="8824311" cy="584775"/>
          </a:xfrm>
          <a:prstGeom prst="rect">
            <a:avLst/>
          </a:prstGeom>
        </p:spPr>
        <p:txBody>
          <a:bodyPr wrap="square">
            <a:spAutoFit/>
          </a:bodyPr>
          <a:lstStyle/>
          <a:p>
            <a:pPr algn="ct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Second Sunday of Advent - Year A</a:t>
            </a:r>
          </a:p>
        </p:txBody>
      </p:sp>
      <p:pic>
        <p:nvPicPr>
          <p:cNvPr id="8" name="Picture 4" descr="http://3.bp.blogspot.com/-tSnJcmZvbwQ/UOCs9PHbRTI/AAAAAAAAMMs/j9HtTXqLYM8/s1600/merry_christmas2010_pine_branch_gree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6210" y="3035148"/>
            <a:ext cx="5184576" cy="22390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Hung Doan\Pictures\hinh cut\nen tim.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240" y="2708920"/>
            <a:ext cx="602324" cy="16552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Hung Doan\Pictures\hinh cut\nen tim.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72400" y="2630447"/>
            <a:ext cx="602324" cy="1655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Hung Doan\Pictures\hinh cut\nen hong.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52320" y="2492035"/>
            <a:ext cx="605552" cy="169646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Hung Doan\Pictures\hinh cut\nen tim.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15221" y="2861320"/>
            <a:ext cx="602324" cy="16552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http://3.bp.blogspot.com/-tSnJcmZvbwQ/UOCs9PHbRTI/AAAAAAAAMMs/j9HtTXqLYM8/s1600/merry_christmas2010_pine_branch_gree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2808" y="3244650"/>
            <a:ext cx="5184576" cy="22390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images.clipartpanda.com/religious-advent-clipart-Advent.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66211" y="3661456"/>
            <a:ext cx="1703462" cy="113780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JOSEPH HUNG DOAN\Pictures\hoa\Sparkle_PNG_by_PVS_by_pixievamp_stock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75276" y="3458084"/>
            <a:ext cx="559288" cy="5592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JOSEPH HUNG DOAN\Pictures\hoa\Sparkle_PNG_by_PVS_by_pixievamp_stock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59668" y="3458084"/>
            <a:ext cx="559288" cy="5592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JOSEPH HUNG DOAN\Pictures\hoa\Sparkle_PNG_by_PVS_by_pixievamp_stock (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15436" y="3340269"/>
            <a:ext cx="559288" cy="5592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saveoursetters.org/Flame.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775276" y="2596320"/>
            <a:ext cx="1885332" cy="4388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http://www.saveoursetters.org/Flame.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500076" y="2340899"/>
            <a:ext cx="1885332" cy="43882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ung Doan\Pictures\hinh cut\xung toi 1.tif"/>
          <p:cNvPicPr>
            <a:picLocks noChangeAspect="1" noChangeArrowheads="1"/>
          </p:cNvPicPr>
          <p:nvPr/>
        </p:nvPicPr>
        <p:blipFill>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991470" y="4601918"/>
            <a:ext cx="2152529" cy="2356307"/>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0037" y="679088"/>
            <a:ext cx="9143998" cy="584775"/>
          </a:xfrm>
          <a:prstGeom prst="rect">
            <a:avLst/>
          </a:prstGeom>
        </p:spPr>
        <p:txBody>
          <a:bodyPr wrap="square">
            <a:spAutoFit/>
          </a:bodyPr>
          <a:lstStyle/>
          <a:p>
            <a:pPr algn="ctr"/>
            <a:r>
              <a:rPr lang="vi-VN" sz="3200" b="1" dirty="0">
                <a:solidFill>
                  <a:srgbClr val="7030A0"/>
                </a:solidFill>
                <a:latin typeface="Verdana" panose="020B0604030504040204" pitchFamily="34" charset="0"/>
                <a:ea typeface="Verdana" panose="020B0604030504040204" pitchFamily="34" charset="0"/>
                <a:cs typeface="Verdana" panose="020B0604030504040204" pitchFamily="34" charset="0"/>
              </a:rPr>
              <a:t>Chúa Nhật </a:t>
            </a:r>
            <a:r>
              <a:rPr lang="en-AU" sz="3200" b="1" dirty="0">
                <a:solidFill>
                  <a:srgbClr val="7030A0"/>
                </a:solidFill>
                <a:latin typeface="Verdana" panose="020B0604030504040204" pitchFamily="34" charset="0"/>
                <a:ea typeface="Verdana" panose="020B0604030504040204" pitchFamily="34" charset="0"/>
                <a:cs typeface="Verdana" panose="020B0604030504040204" pitchFamily="34" charset="0"/>
              </a:rPr>
              <a:t>II</a:t>
            </a:r>
            <a:r>
              <a:rPr lang="vi-VN" sz="3200" b="1" dirty="0">
                <a:solidFill>
                  <a:srgbClr val="7030A0"/>
                </a:solidFill>
                <a:latin typeface="Verdana" panose="020B0604030504040204" pitchFamily="34" charset="0"/>
                <a:ea typeface="Verdana" panose="020B0604030504040204" pitchFamily="34" charset="0"/>
                <a:cs typeface="Verdana" panose="020B0604030504040204" pitchFamily="34" charset="0"/>
              </a:rPr>
              <a:t> Mùa Vọng  Năm </a:t>
            </a:r>
            <a:r>
              <a:rPr lang="en-AU" sz="3200" b="1" dirty="0">
                <a:solidFill>
                  <a:srgbClr val="7030A0"/>
                </a:solidFill>
                <a:latin typeface="Verdana" panose="020B0604030504040204" pitchFamily="34" charset="0"/>
                <a:ea typeface="Verdana" panose="020B0604030504040204" pitchFamily="34" charset="0"/>
                <a:cs typeface="Verdana" panose="020B0604030504040204" pitchFamily="34" charset="0"/>
              </a:rPr>
              <a:t>A</a:t>
            </a:r>
            <a:endParaRPr lang="en-AU" sz="3200" dirty="0">
              <a:solidFill>
                <a:srgbClr val="7030A0"/>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611560" y="5815617"/>
            <a:ext cx="7704856" cy="892552"/>
          </a:xfrm>
          <a:prstGeom prst="rect">
            <a:avLst/>
          </a:prstGeom>
        </p:spPr>
        <p:txBody>
          <a:bodyPr wrap="square">
            <a:spAutoFit/>
          </a:bodyPr>
          <a:lstStyle/>
          <a:p>
            <a:pPr algn="ctr"/>
            <a:r>
              <a:rPr lang="en-AU" sz="3200" dirty="0">
                <a:solidFill>
                  <a:schemeClr val="bg1"/>
                </a:solidFill>
              </a:rPr>
              <a:t>08/12/2019</a:t>
            </a:r>
            <a:endParaRPr lang="vi-VN" sz="3200" dirty="0">
              <a:solidFill>
                <a:schemeClr val="bg1"/>
              </a:solidFill>
            </a:endParaRPr>
          </a:p>
          <a:p>
            <a:pPr algn="ctr"/>
            <a:r>
              <a:rPr lang="vi-VN" sz="2000" dirty="0">
                <a:solidFill>
                  <a:schemeClr val="bg1"/>
                </a:solidFill>
              </a:rPr>
              <a:t>Hùng Phương &amp; Thanh Quảng Thự Hiện</a:t>
            </a:r>
            <a:endParaRPr lang="en-AU" sz="2000" dirty="0"/>
          </a:p>
        </p:txBody>
      </p:sp>
    </p:spTree>
    <p:extLst>
      <p:ext uri="{BB962C8B-B14F-4D97-AF65-F5344CB8AC3E}">
        <p14:creationId xmlns:p14="http://schemas.microsoft.com/office/powerpoint/2010/main" val="1344349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625" decel="50000" fill="hold">
                                          <p:stCondLst>
                                            <p:cond delay="0"/>
                                          </p:stCondLst>
                                        </p:cTn>
                                        <p:tgtEl>
                                          <p:spTgt spid="20">
                                            <p:txEl>
                                              <p:pRg st="0" end="0"/>
                                            </p:txEl>
                                          </p:spTgt>
                                        </p:tgtEl>
                                        <p:attrNameLst>
                                          <p:attrName>style.rotation</p:attrName>
                                        </p:attrNameLst>
                                      </p:cBhvr>
                                      <p:tavLst>
                                        <p:tav tm="0">
                                          <p:val>
                                            <p:fltVal val="-90"/>
                                          </p:val>
                                        </p:tav>
                                        <p:tav tm="100000">
                                          <p:val>
                                            <p:fltVal val="0"/>
                                          </p:val>
                                        </p:tav>
                                      </p:tavLst>
                                    </p:anim>
                                    <p:anim calcmode="lin" valueType="num">
                                      <p:cBhvr>
                                        <p:cTn id="8" dur="625" decel="50000" fill="hold">
                                          <p:stCondLst>
                                            <p:cond delay="0"/>
                                          </p:stCondLst>
                                        </p:cTn>
                                        <p:tgtEl>
                                          <p:spTgt spid="20">
                                            <p:txEl>
                                              <p:pRg st="0" end="0"/>
                                            </p:txEl>
                                          </p:spTgt>
                                        </p:tgtEl>
                                        <p:attrNameLst>
                                          <p:attrName>ppt_w</p:attrName>
                                        </p:attrNameLst>
                                      </p:cBhvr>
                                      <p:tavLst>
                                        <p:tav tm="0">
                                          <p:val>
                                            <p:strVal val="#ppt_w"/>
                                          </p:val>
                                        </p:tav>
                                        <p:tav tm="100000">
                                          <p:val>
                                            <p:strVal val="#ppt_w*.05"/>
                                          </p:val>
                                        </p:tav>
                                      </p:tavLst>
                                    </p:anim>
                                    <p:anim calcmode="lin" valueType="num">
                                      <p:cBhvr>
                                        <p:cTn id="9" dur="625" accel="50000" fill="hold">
                                          <p:stCondLst>
                                            <p:cond delay="625"/>
                                          </p:stCondLst>
                                        </p:cTn>
                                        <p:tgtEl>
                                          <p:spTgt spid="20">
                                            <p:txEl>
                                              <p:pRg st="0" end="0"/>
                                            </p:txEl>
                                          </p:spTgt>
                                        </p:tgtEl>
                                        <p:attrNameLst>
                                          <p:attrName>ppt_w</p:attrName>
                                        </p:attrNameLst>
                                      </p:cBhvr>
                                      <p:tavLst>
                                        <p:tav tm="0">
                                          <p:val>
                                            <p:strVal val="#ppt_w*.05"/>
                                          </p:val>
                                        </p:tav>
                                        <p:tav tm="100000">
                                          <p:val>
                                            <p:strVal val="#ppt_w"/>
                                          </p:val>
                                        </p:tav>
                                      </p:tavLst>
                                    </p:anim>
                                    <p:anim calcmode="lin" valueType="num">
                                      <p:cBhvr>
                                        <p:cTn id="10" dur="1250" fill="hold"/>
                                        <p:tgtEl>
                                          <p:spTgt spid="20">
                                            <p:txEl>
                                              <p:pRg st="0" end="0"/>
                                            </p:txEl>
                                          </p:spTgt>
                                        </p:tgtEl>
                                        <p:attrNameLst>
                                          <p:attrName>ppt_h</p:attrName>
                                        </p:attrNameLst>
                                      </p:cBhvr>
                                      <p:tavLst>
                                        <p:tav tm="0">
                                          <p:val>
                                            <p:strVal val="#ppt_h"/>
                                          </p:val>
                                        </p:tav>
                                        <p:tav tm="100000">
                                          <p:val>
                                            <p:strVal val="#ppt_h"/>
                                          </p:val>
                                        </p:tav>
                                      </p:tavLst>
                                    </p:anim>
                                    <p:anim calcmode="lin" valueType="num">
                                      <p:cBhvr>
                                        <p:cTn id="11" dur="625" decel="50000" fill="hold">
                                          <p:stCondLst>
                                            <p:cond delay="0"/>
                                          </p:stCondLst>
                                        </p:cTn>
                                        <p:tgtEl>
                                          <p:spTgt spid="20">
                                            <p:txEl>
                                              <p:pRg st="0" end="0"/>
                                            </p:txEl>
                                          </p:spTgt>
                                        </p:tgtEl>
                                        <p:attrNameLst>
                                          <p:attrName>ppt_x</p:attrName>
                                        </p:attrNameLst>
                                      </p:cBhvr>
                                      <p:tavLst>
                                        <p:tav tm="0">
                                          <p:val>
                                            <p:strVal val="#ppt_x+.4"/>
                                          </p:val>
                                        </p:tav>
                                        <p:tav tm="100000">
                                          <p:val>
                                            <p:strVal val="#ppt_x"/>
                                          </p:val>
                                        </p:tav>
                                      </p:tavLst>
                                    </p:anim>
                                    <p:anim calcmode="lin" valueType="num">
                                      <p:cBhvr>
                                        <p:cTn id="12" dur="625" decel="50000" fill="hold">
                                          <p:stCondLst>
                                            <p:cond delay="0"/>
                                          </p:stCondLst>
                                        </p:cTn>
                                        <p:tgtEl>
                                          <p:spTgt spid="20">
                                            <p:txEl>
                                              <p:pRg st="0" end="0"/>
                                            </p:txEl>
                                          </p:spTgt>
                                        </p:tgtEl>
                                        <p:attrNameLst>
                                          <p:attrName>ppt_y</p:attrName>
                                        </p:attrNameLst>
                                      </p:cBhvr>
                                      <p:tavLst>
                                        <p:tav tm="0">
                                          <p:val>
                                            <p:strVal val="#ppt_y-.2"/>
                                          </p:val>
                                        </p:tav>
                                        <p:tav tm="100000">
                                          <p:val>
                                            <p:strVal val="#ppt_y+.1"/>
                                          </p:val>
                                        </p:tav>
                                      </p:tavLst>
                                    </p:anim>
                                    <p:anim calcmode="lin" valueType="num">
                                      <p:cBhvr>
                                        <p:cTn id="13" dur="625" accel="50000" fill="hold">
                                          <p:stCondLst>
                                            <p:cond delay="625"/>
                                          </p:stCondLst>
                                        </p:cTn>
                                        <p:tgtEl>
                                          <p:spTgt spid="20">
                                            <p:txEl>
                                              <p:pRg st="0" end="0"/>
                                            </p:txEl>
                                          </p:spTgt>
                                        </p:tgtEl>
                                        <p:attrNameLst>
                                          <p:attrName>ppt_y</p:attrName>
                                        </p:attrNameLst>
                                      </p:cBhvr>
                                      <p:tavLst>
                                        <p:tav tm="0">
                                          <p:val>
                                            <p:strVal val="#ppt_y+.1"/>
                                          </p:val>
                                        </p:tav>
                                        <p:tav tm="100000">
                                          <p:val>
                                            <p:strVal val="#ppt_y"/>
                                          </p:val>
                                        </p:tav>
                                      </p:tavLst>
                                    </p:anim>
                                    <p:animEffect transition="in" filter="fade">
                                      <p:cBhvr>
                                        <p:cTn id="14" dur="1250" decel="50000">
                                          <p:stCondLst>
                                            <p:cond delay="0"/>
                                          </p:stCondLst>
                                        </p:cTn>
                                        <p:tgtEl>
                                          <p:spTgt spid="20">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06" y="4149080"/>
            <a:ext cx="4779618" cy="2554545"/>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Thấy nhiều người thuộc phái Pha-ri-sêu và phái Xa-đốc đến chịu phép rửa, ông nói với họ rằng:</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5009920" y="260648"/>
            <a:ext cx="4007678" cy="304698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But when he saw a number of Pharisees and </a:t>
            </a:r>
            <a:r>
              <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Sadducees coming for baptism he said to them, </a:t>
            </a:r>
          </a:p>
        </p:txBody>
      </p:sp>
      <p:pic>
        <p:nvPicPr>
          <p:cNvPr id="5" name="Picture 4" descr="Free Bible images of John the Baptist in the wilderness and the baptism of Jesus. (Matthew 3:1-16, Mark 1:1-11, Luke 3:1-22, John 1:1-34): Slid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4" y="0"/>
            <a:ext cx="4921077" cy="40195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Bible images of John the Baptist in the wilderness and the baptism of Jesus. (Matthew 3:1-16, Mark 1:1-11, Luke 3:1-22, John 1:1-34): Slid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776" y="3645024"/>
            <a:ext cx="4283966" cy="321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2994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4008" y="94920"/>
            <a:ext cx="3577274" cy="255454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‘Brood of vipers, who warned you to fly from the retribution that is coming? </a:t>
            </a:r>
          </a:p>
        </p:txBody>
      </p:sp>
      <p:sp>
        <p:nvSpPr>
          <p:cNvPr id="3" name="Rectangle 2"/>
          <p:cNvSpPr/>
          <p:nvPr/>
        </p:nvSpPr>
        <p:spPr>
          <a:xfrm>
            <a:off x="0" y="3740199"/>
            <a:ext cx="4464242" cy="304698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"Nòi rắn độc kia,                     ai đã chỉ cho                         các anh cách trốn cơn thịnh nộ của Thiên Chúa sắp giáng xuống vậy?</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descr="Free Bible images of John the Baptist in the wilderness and the baptism of Jesus. (Matthew 3:1-16, Mark 1:1-11, Luke 3:1-22, John 1:1-34): Slid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41" y="-20554"/>
            <a:ext cx="4503492" cy="36784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Bible images of John the Baptist in the wilderness and the baptism of Jesus. (Matthew 3:1-16, Mark 1:1-11, Luke 3:1-22, John 1:1-34): Slid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4854" y="3390088"/>
            <a:ext cx="4639146" cy="34793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snak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8818" y="1442888"/>
            <a:ext cx="2808312" cy="194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879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691" y="5466502"/>
            <a:ext cx="8784976" cy="107721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Các anh hãy sinh hoa quả </a:t>
            </a: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để chứng tỏ lòng sám hối.</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98984" y="188640"/>
            <a:ext cx="8907314" cy="107721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But if you are repentant, </a:t>
            </a:r>
            <a:endPar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produce the appropriate fruit, </a:t>
            </a:r>
          </a:p>
        </p:txBody>
      </p:sp>
      <p:pic>
        <p:nvPicPr>
          <p:cNvPr id="6" name="Picture 2" descr="Free Bible images of John the Baptist in the wilderness and the baptism of Jesus. (Matthew 3:1-16, Mark 1:1-11, Luke 3:1-22, John 1:1-34): Slid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1472" y="199711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2" y="2001708"/>
            <a:ext cx="4572000"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91213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97" y="2333685"/>
            <a:ext cx="4897624" cy="4524315"/>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Đừng tưởng có thể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bảo mình rằng: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"Chúng ta đã có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tổ phụ Ápraham."                      Vì, tôi nói cho các  anh hay, Thiên Chúa </a:t>
            </a:r>
            <a:endParaRPr lang="en-US"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có thể làm cho những hòn đá này trở nên con cháu ông Ápraham.</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2" y="0"/>
            <a:ext cx="9074088" cy="206210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and do not presume to tell yourselves, </a:t>
            </a:r>
            <a:r>
              <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“We</a:t>
            </a:r>
            <a:r>
              <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 have </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Abraham </a:t>
            </a:r>
            <a:r>
              <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for  </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our father,” because, I tell you, God can raise </a:t>
            </a:r>
            <a:r>
              <a:rPr lang="en-AU" sz="3200" b="1" dirty="0" err="1">
                <a:solidFill>
                  <a:srgbClr val="FFFF00"/>
                </a:solidFill>
                <a:latin typeface="Tahoma" panose="020B0604030504040204" pitchFamily="34" charset="0"/>
                <a:ea typeface="Tahoma" panose="020B0604030504040204" pitchFamily="34" charset="0"/>
                <a:cs typeface="Tahoma" panose="020B0604030504040204" pitchFamily="34" charset="0"/>
              </a:rPr>
              <a:t>childre</a:t>
            </a:r>
            <a:r>
              <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rPr>
              <a:t>n for </a:t>
            </a: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Abraham from these stones.</a:t>
            </a: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7536" y="2573129"/>
            <a:ext cx="4176464"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58704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737102"/>
            <a:ext cx="9036496" cy="1077218"/>
          </a:xfrm>
          <a:prstGeom prst="rect">
            <a:avLst/>
          </a:prstGeom>
        </p:spPr>
        <p:txBody>
          <a:bodyPr wrap="square">
            <a:spAutoFit/>
          </a:bodyPr>
          <a:lstStyle/>
          <a:p>
            <a:pPr algn="ctr"/>
            <a:r>
              <a:rPr lang="vi-VN" dirty="0"/>
              <a:t> </a:t>
            </a:r>
            <a:r>
              <a:rPr lang="vi-VN" sz="3200" dirty="0">
                <a:solidFill>
                  <a:schemeClr val="bg1"/>
                </a:solidFill>
                <a:latin typeface="Tahoma" panose="020B0604030504040204" pitchFamily="34" charset="0"/>
                <a:ea typeface="Tahoma" panose="020B0604030504040204" pitchFamily="34" charset="0"/>
                <a:cs typeface="Tahoma" panose="020B0604030504040204" pitchFamily="34" charset="0"/>
              </a:rPr>
              <a:t>Cái rìu đã đặt sát gốc cây: bất cứ cây nào không sinh quả tốt đều bị chặt đi và quăng vào lửa.</a:t>
            </a:r>
            <a:endParaRPr lang="en-AU" sz="32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08520" y="722"/>
            <a:ext cx="9239641" cy="1569660"/>
          </a:xfrm>
          <a:prstGeom prst="rect">
            <a:avLst/>
          </a:prstGeom>
        </p:spPr>
        <p:txBody>
          <a:bodyPr wrap="square">
            <a:spAutoFit/>
          </a:bodyPr>
          <a:lstStyle/>
          <a:p>
            <a:pPr algn="ctr"/>
            <a:r>
              <a:rPr lang="en-AU" sz="3200" dirty="0">
                <a:solidFill>
                  <a:srgbClr val="FFFF00"/>
                </a:solidFill>
                <a:latin typeface="Tahoma" panose="020B0604030504040204" pitchFamily="34" charset="0"/>
                <a:ea typeface="Tahoma" panose="020B0604030504040204" pitchFamily="34" charset="0"/>
                <a:cs typeface="Tahoma" panose="020B0604030504040204" pitchFamily="34" charset="0"/>
              </a:rPr>
              <a:t>Even now the axe is laid to the roots of the trees, so that any tree which fails to produce good fruit will be cut down and thrown on the fire.</a:t>
            </a: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2" y="1572005"/>
            <a:ext cx="5553463" cy="41650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http://www.gandktreeservices.co.uk/communities/4/004/013/387/784/images/462745395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35604" y="1570382"/>
            <a:ext cx="3870095" cy="34097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struc-holding.com/struc/swfupload/uploads/image/Tks/SEKIRE/SEKIRA%20RENSKA%20-%20gif.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85453" flipH="1">
            <a:off x="5318762" y="3491317"/>
            <a:ext cx="2307787" cy="3642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0003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335" y="5589240"/>
            <a:ext cx="8856984" cy="107721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Tôi, tôi làm phép rửa cho các anh trong nước để giục lòng các anh sám hối. </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611560" y="166712"/>
            <a:ext cx="8394705" cy="58477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I baptise you in water for repentance, </a:t>
            </a:r>
            <a:endParaRPr lang="en-AU" sz="32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2483" y="962724"/>
            <a:ext cx="6192688" cy="46445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37742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365104"/>
            <a:ext cx="9059097" cy="2062103"/>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Còn Đấng đến sau tôi thì quyền thế hơn tôi, tôi không đáng xách dép cho Người.                        Người sẽ làm phép rửa cho các anh                     trong Thánh Thần và lửa.</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716016" y="116632"/>
            <a:ext cx="4343081" cy="403187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but the one who follows me is more powerful than I am, and I am not fit to carry his sandals; he will baptise you with the Holy Spirit and fire.</a:t>
            </a:r>
            <a:endParaRPr lang="en-AU" sz="3200"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73" y="1"/>
            <a:ext cx="4618117" cy="3463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descr="C:\Users\Hung Doan\Pictures\Pictures\hoa\galamb9f6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77717" y="143552"/>
            <a:ext cx="1508125"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7626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60" y="1929174"/>
            <a:ext cx="3401812" cy="4524315"/>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Tay Người cầm nia, Người sẽ rê sạch lúa trong sân: thóc mẩy thì thu vào kho lẫm, còn thóc lép thì bỏ vào lửa không hề tắt mà đốt đi.</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499992" y="116632"/>
            <a:ext cx="4499992" cy="403187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His winnowing-fan is in his hand; he will clear his threshing-floor and gather his wheat into the barn; but the chaff he will burn in a fire that will never go out.’</a:t>
            </a:r>
          </a:p>
        </p:txBody>
      </p:sp>
      <p:pic>
        <p:nvPicPr>
          <p:cNvPr id="7" name="Picture 13" descr="http://sahibulsaif.files.wordpress.com/2012/05/jahannam.jpg?w=3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8618" y="4100945"/>
            <a:ext cx="3695382" cy="27662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7" descr="http://spiritlessons.com/documents/Unitys_Vision/Pictures/hell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005064"/>
            <a:ext cx="3419872" cy="18421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9" descr="http://3.bp.blogspot.com/_PwgCuj5HHiQ/TM3WoHTD0OI/AAAAAAAAAtU/rHsjcPDQxqo/s1600/forerunners+w:saints+and+marty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90" y="23020"/>
            <a:ext cx="3812308" cy="19061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Hung Doan\Pictures\hinh cut\chua can nen.tif"/>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468213" y="2705074"/>
            <a:ext cx="1224505" cy="2972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314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pink sky sunset"/>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4494" y="-10871"/>
            <a:ext cx="9158494" cy="68688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mage result for cross p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933" y="1248379"/>
            <a:ext cx="2707468" cy="331469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Hung Doan\Pictures\hinh cut\New Folder (2)\con duong.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9872" y="4316181"/>
            <a:ext cx="2740529" cy="256257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ung Doan\Pictures\hinh cut\New Folder (2)\gioan tay gia 1.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4" y="3070549"/>
            <a:ext cx="3912932" cy="37890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8942" y="-10871"/>
            <a:ext cx="8670266" cy="584775"/>
          </a:xfrm>
          <a:prstGeom prst="rect">
            <a:avLst/>
          </a:prstGeom>
        </p:spPr>
        <p:txBody>
          <a:bodyPr wrap="square">
            <a:spAutoFit/>
          </a:bodyPr>
          <a:lstStyle/>
          <a:p>
            <a:pPr algn="ctr"/>
            <a:r>
              <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rPr>
              <a:t>Second Sunday of Advent - Year A</a:t>
            </a:r>
          </a:p>
        </p:txBody>
      </p:sp>
      <p:sp>
        <p:nvSpPr>
          <p:cNvPr id="7" name="Rectangle 6"/>
          <p:cNvSpPr/>
          <p:nvPr/>
        </p:nvSpPr>
        <p:spPr>
          <a:xfrm>
            <a:off x="143839" y="482512"/>
            <a:ext cx="8820471" cy="584775"/>
          </a:xfrm>
          <a:prstGeom prst="rect">
            <a:avLst/>
          </a:prstGeom>
        </p:spPr>
        <p:txBody>
          <a:bodyPr wrap="square">
            <a:spAutoFit/>
          </a:bodyPr>
          <a:lstStyle/>
          <a:p>
            <a:pPr algn="ctr"/>
            <a:r>
              <a:rPr lang="vi-VN" sz="3200" b="1" dirty="0">
                <a:solidFill>
                  <a:srgbClr val="FFFF00"/>
                </a:solidFill>
                <a:latin typeface="Verdana" panose="020B0604030504040204" pitchFamily="34" charset="0"/>
                <a:ea typeface="Verdana" panose="020B0604030504040204" pitchFamily="34" charset="0"/>
                <a:cs typeface="Verdana" panose="020B0604030504040204" pitchFamily="34" charset="0"/>
              </a:rPr>
              <a:t>Chúa Nhật </a:t>
            </a:r>
            <a:r>
              <a:rPr lang="en-AU" sz="3200" b="1" dirty="0">
                <a:solidFill>
                  <a:srgbClr val="FFFF00"/>
                </a:solidFill>
                <a:latin typeface="Verdana" panose="020B0604030504040204" pitchFamily="34" charset="0"/>
                <a:ea typeface="Verdana" panose="020B0604030504040204" pitchFamily="34" charset="0"/>
                <a:cs typeface="Verdana" panose="020B0604030504040204" pitchFamily="34" charset="0"/>
              </a:rPr>
              <a:t>II</a:t>
            </a:r>
            <a:r>
              <a:rPr lang="vi-VN" sz="3200" b="1" dirty="0">
                <a:solidFill>
                  <a:srgbClr val="FFFF00"/>
                </a:solidFill>
                <a:latin typeface="Verdana" panose="020B0604030504040204" pitchFamily="34" charset="0"/>
                <a:ea typeface="Verdana" panose="020B0604030504040204" pitchFamily="34" charset="0"/>
                <a:cs typeface="Verdana" panose="020B0604030504040204" pitchFamily="34" charset="0"/>
              </a:rPr>
              <a:t> Mùa Vọng  Năm </a:t>
            </a:r>
            <a:r>
              <a:rPr lang="en-AU" sz="3200" b="1" dirty="0">
                <a:solidFill>
                  <a:srgbClr val="FFFF00"/>
                </a:solidFill>
                <a:latin typeface="Verdana" panose="020B0604030504040204" pitchFamily="34" charset="0"/>
                <a:ea typeface="Verdana" panose="020B0604030504040204" pitchFamily="34" charset="0"/>
                <a:cs typeface="Verdana" panose="020B0604030504040204" pitchFamily="34" charset="0"/>
              </a:rPr>
              <a:t>A</a:t>
            </a:r>
          </a:p>
        </p:txBody>
      </p:sp>
      <p:pic>
        <p:nvPicPr>
          <p:cNvPr id="1028" name="Picture 4" descr="C:\Users\Hung Doan\Pictures\hinh cut\xung toi 2.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3888" y="4563078"/>
            <a:ext cx="2867352" cy="23156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3.bp.blogspot.com/-tSnJcmZvbwQ/UOCs9PHbRTI/AAAAAAAAMMs/j9HtTXqLYM8/s1600/merry_christmas2010_pine_branch_gree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64577" y="3156816"/>
            <a:ext cx="4186983" cy="18082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Hung Doan\Pictures\hinh cut\nen tim.t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2356" y="2580831"/>
            <a:ext cx="602324" cy="1655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Hung Doan\Pictures\hinh cut\nen tim.t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45380" y="2578217"/>
            <a:ext cx="602324" cy="16552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Hung Doan\Pictures\hinh cut\nen hong.t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9828" y="2301571"/>
            <a:ext cx="605552" cy="16964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sers\Hung Doan\Pictures\hinh cut\nen tim.t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4680" y="2726665"/>
            <a:ext cx="602324" cy="16552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3.bp.blogspot.com/-tSnJcmZvbwQ/UOCs9PHbRTI/AAAAAAAAMMs/j9HtTXqLYM8/s1600/merry_christmas2010_pine_branch_gree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64577" y="3217553"/>
            <a:ext cx="4186983" cy="18082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images.clipartpanda.com/religious-advent-clipart-Advent.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34737" y="3747276"/>
            <a:ext cx="1703462" cy="11378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JOSEPH HUNG DOAN\Pictures\hoa\Sparkle_PNG_by_PVS_by_pixievamp_stock (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63874" y="3174633"/>
            <a:ext cx="559288" cy="5592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JOSEPH HUNG DOAN\Pictures\hoa\Sparkle_PNG_by_PVS_by_pixievamp_stock (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866198" y="3274658"/>
            <a:ext cx="559288" cy="5592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JOSEPH HUNG DOAN\Pictures\hoa\Sparkle_PNG_by_PVS_by_pixievamp_stock (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53152" y="3123571"/>
            <a:ext cx="559288" cy="5592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JOSEPH HUNG DOAN\Pictures\hoa\Sparkle_PNG_by_PVS_by_pixievamp_stock (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88416" y="3274658"/>
            <a:ext cx="559288" cy="5592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ttp://www.saveoursetters.org/Flame.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60401" y="2361417"/>
            <a:ext cx="1885332" cy="43882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ttp://www.saveoursetters.org/Flame.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003876" y="2247486"/>
            <a:ext cx="1885332" cy="438828"/>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6720024" y="6191476"/>
            <a:ext cx="2169184" cy="584775"/>
          </a:xfrm>
          <a:prstGeom prst="rect">
            <a:avLst/>
          </a:prstGeom>
        </p:spPr>
        <p:txBody>
          <a:bodyPr wrap="none">
            <a:spAutoFit/>
          </a:bodyPr>
          <a:lstStyle/>
          <a:p>
            <a:r>
              <a:rPr lang="en-AU" sz="3200" dirty="0">
                <a:solidFill>
                  <a:schemeClr val="bg1"/>
                </a:solidFill>
              </a:rPr>
              <a:t>08/12/2019</a:t>
            </a:r>
            <a:endParaRPr lang="en-AU" sz="3200" dirty="0"/>
          </a:p>
        </p:txBody>
      </p:sp>
    </p:spTree>
    <p:extLst>
      <p:ext uri="{BB962C8B-B14F-4D97-AF65-F5344CB8AC3E}">
        <p14:creationId xmlns:p14="http://schemas.microsoft.com/office/powerpoint/2010/main" val="4153848096"/>
      </p:ext>
    </p:extLst>
  </p:cSld>
  <p:clrMapOvr>
    <a:masterClrMapping/>
  </p:clrMapOvr>
  <mc:AlternateContent xmlns:mc="http://schemas.openxmlformats.org/markup-compatibility/2006" xmlns:p14="http://schemas.microsoft.com/office/powerpoint/2010/main">
    <mc:Choice Requires="p14">
      <p:transition spd="slow" p14:dur="2000">
        <p:strips/>
      </p:transition>
    </mc:Choice>
    <mc:Fallback xmlns="">
      <p:transition spd="slow">
        <p:strip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625" decel="50000" fill="hold">
                                          <p:stCondLst>
                                            <p:cond delay="0"/>
                                          </p:stCondLst>
                                        </p:cTn>
                                        <p:tgtEl>
                                          <p:spTgt spid="7">
                                            <p:txEl>
                                              <p:pRg st="0" end="0"/>
                                            </p:txEl>
                                          </p:spTgt>
                                        </p:tgtEl>
                                        <p:attrNameLst>
                                          <p:attrName>style.rotation</p:attrName>
                                        </p:attrNameLst>
                                      </p:cBhvr>
                                      <p:tavLst>
                                        <p:tav tm="0">
                                          <p:val>
                                            <p:fltVal val="-90"/>
                                          </p:val>
                                        </p:tav>
                                        <p:tav tm="100000">
                                          <p:val>
                                            <p:fltVal val="0"/>
                                          </p:val>
                                        </p:tav>
                                      </p:tavLst>
                                    </p:anim>
                                    <p:anim calcmode="lin" valueType="num">
                                      <p:cBhvr>
                                        <p:cTn id="8" dur="625" decel="50000" fill="hold">
                                          <p:stCondLst>
                                            <p:cond delay="0"/>
                                          </p:stCondLst>
                                        </p:cTn>
                                        <p:tgtEl>
                                          <p:spTgt spid="7">
                                            <p:txEl>
                                              <p:pRg st="0" end="0"/>
                                            </p:txEl>
                                          </p:spTgt>
                                        </p:tgtEl>
                                        <p:attrNameLst>
                                          <p:attrName>ppt_w</p:attrName>
                                        </p:attrNameLst>
                                      </p:cBhvr>
                                      <p:tavLst>
                                        <p:tav tm="0">
                                          <p:val>
                                            <p:strVal val="#ppt_w"/>
                                          </p:val>
                                        </p:tav>
                                        <p:tav tm="100000">
                                          <p:val>
                                            <p:strVal val="#ppt_w*.05"/>
                                          </p:val>
                                        </p:tav>
                                      </p:tavLst>
                                    </p:anim>
                                    <p:anim calcmode="lin" valueType="num">
                                      <p:cBhvr>
                                        <p:cTn id="9" dur="625" accel="50000" fill="hold">
                                          <p:stCondLst>
                                            <p:cond delay="625"/>
                                          </p:stCondLst>
                                        </p:cTn>
                                        <p:tgtEl>
                                          <p:spTgt spid="7">
                                            <p:txEl>
                                              <p:pRg st="0" end="0"/>
                                            </p:txEl>
                                          </p:spTgt>
                                        </p:tgtEl>
                                        <p:attrNameLst>
                                          <p:attrName>ppt_w</p:attrName>
                                        </p:attrNameLst>
                                      </p:cBhvr>
                                      <p:tavLst>
                                        <p:tav tm="0">
                                          <p:val>
                                            <p:strVal val="#ppt_w*.05"/>
                                          </p:val>
                                        </p:tav>
                                        <p:tav tm="100000">
                                          <p:val>
                                            <p:strVal val="#ppt_w"/>
                                          </p:val>
                                        </p:tav>
                                      </p:tavLst>
                                    </p:anim>
                                    <p:anim calcmode="lin" valueType="num">
                                      <p:cBhvr>
                                        <p:cTn id="10" dur="125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11" dur="625" decel="50000" fill="hold">
                                          <p:stCondLst>
                                            <p:cond delay="0"/>
                                          </p:stCondLst>
                                        </p:cTn>
                                        <p:tgtEl>
                                          <p:spTgt spid="7">
                                            <p:txEl>
                                              <p:pRg st="0" end="0"/>
                                            </p:txEl>
                                          </p:spTgt>
                                        </p:tgtEl>
                                        <p:attrNameLst>
                                          <p:attrName>ppt_x</p:attrName>
                                        </p:attrNameLst>
                                      </p:cBhvr>
                                      <p:tavLst>
                                        <p:tav tm="0">
                                          <p:val>
                                            <p:strVal val="#ppt_x+.4"/>
                                          </p:val>
                                        </p:tav>
                                        <p:tav tm="100000">
                                          <p:val>
                                            <p:strVal val="#ppt_x"/>
                                          </p:val>
                                        </p:tav>
                                      </p:tavLst>
                                    </p:anim>
                                    <p:anim calcmode="lin" valueType="num">
                                      <p:cBhvr>
                                        <p:cTn id="12" dur="625" decel="50000" fill="hold">
                                          <p:stCondLst>
                                            <p:cond delay="0"/>
                                          </p:stCondLst>
                                        </p:cTn>
                                        <p:tgtEl>
                                          <p:spTgt spid="7">
                                            <p:txEl>
                                              <p:pRg st="0" end="0"/>
                                            </p:txEl>
                                          </p:spTgt>
                                        </p:tgtEl>
                                        <p:attrNameLst>
                                          <p:attrName>ppt_y</p:attrName>
                                        </p:attrNameLst>
                                      </p:cBhvr>
                                      <p:tavLst>
                                        <p:tav tm="0">
                                          <p:val>
                                            <p:strVal val="#ppt_y-.2"/>
                                          </p:val>
                                        </p:tav>
                                        <p:tav tm="100000">
                                          <p:val>
                                            <p:strVal val="#ppt_y+.1"/>
                                          </p:val>
                                        </p:tav>
                                      </p:tavLst>
                                    </p:anim>
                                    <p:anim calcmode="lin" valueType="num">
                                      <p:cBhvr>
                                        <p:cTn id="13" dur="625" accel="50000" fill="hold">
                                          <p:stCondLst>
                                            <p:cond delay="625"/>
                                          </p:stCondLst>
                                        </p:cTn>
                                        <p:tgtEl>
                                          <p:spTgt spid="7">
                                            <p:txEl>
                                              <p:pRg st="0" end="0"/>
                                            </p:txEl>
                                          </p:spTgt>
                                        </p:tgtEl>
                                        <p:attrNameLst>
                                          <p:attrName>ppt_y</p:attrName>
                                        </p:attrNameLst>
                                      </p:cBhvr>
                                      <p:tavLst>
                                        <p:tav tm="0">
                                          <p:val>
                                            <p:strVal val="#ppt_y+.1"/>
                                          </p:val>
                                        </p:tav>
                                        <p:tav tm="100000">
                                          <p:val>
                                            <p:strVal val="#ppt_y"/>
                                          </p:val>
                                        </p:tav>
                                      </p:tavLst>
                                    </p:anim>
                                    <p:animEffect transition="in" filter="fade">
                                      <p:cBhvr>
                                        <p:cTn id="14" dur="1250" decel="50000">
                                          <p:stCondLst>
                                            <p:cond delay="0"/>
                                          </p:stCondLst>
                                        </p:cTn>
                                        <p:tgtEl>
                                          <p:spTgt spid="7">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descr="Image res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642" y="1003541"/>
            <a:ext cx="1637108" cy="29567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Hung Doan\Pictures\hinh cut\New Folder (2)\duong thang.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3863038"/>
            <a:ext cx="4991100" cy="2990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Hung Doan\Pictures\hinh cut\New Folder (2)\gioan tay gia.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7" y="3048712"/>
            <a:ext cx="3969458" cy="381905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19285" y="26480"/>
            <a:ext cx="3516611" cy="1077218"/>
          </a:xfrm>
          <a:prstGeom prst="rect">
            <a:avLst/>
          </a:prstGeom>
        </p:spPr>
        <p:txBody>
          <a:bodyPr wrap="square">
            <a:spAutoFit/>
          </a:bodyPr>
          <a:lstStyle/>
          <a:p>
            <a:pPr algn="ctr"/>
            <a:r>
              <a:rPr lang="en-AU" sz="3200" dirty="0">
                <a:solidFill>
                  <a:schemeClr val="bg1"/>
                </a:solidFill>
                <a:latin typeface="Tahoma" panose="020B0604030504040204" pitchFamily="34" charset="0"/>
                <a:ea typeface="Tahoma" panose="020B0604030504040204" pitchFamily="34" charset="0"/>
                <a:cs typeface="Tahoma" panose="020B0604030504040204" pitchFamily="34" charset="0"/>
              </a:rPr>
              <a:t>Second Sunday of Advent - Year A</a:t>
            </a:r>
          </a:p>
        </p:txBody>
      </p:sp>
      <p:sp>
        <p:nvSpPr>
          <p:cNvPr id="8" name="Rectangle 7"/>
          <p:cNvSpPr/>
          <p:nvPr/>
        </p:nvSpPr>
        <p:spPr>
          <a:xfrm>
            <a:off x="4795282" y="33955"/>
            <a:ext cx="4355976" cy="1077218"/>
          </a:xfrm>
          <a:prstGeom prst="rect">
            <a:avLst/>
          </a:prstGeom>
        </p:spPr>
        <p:txBody>
          <a:bodyPr wrap="square">
            <a:spAutoFit/>
          </a:bodyPr>
          <a:lstStyle/>
          <a:p>
            <a:pPr algn="ctr"/>
            <a:r>
              <a:rPr lang="vi-VN" sz="3200" b="1" dirty="0">
                <a:solidFill>
                  <a:srgbClr val="FFFF00"/>
                </a:solidFill>
                <a:latin typeface="Verdana" panose="020B0604030504040204" pitchFamily="34" charset="0"/>
                <a:ea typeface="Verdana" panose="020B0604030504040204" pitchFamily="34" charset="0"/>
                <a:cs typeface="Verdana" panose="020B0604030504040204" pitchFamily="34" charset="0"/>
              </a:rPr>
              <a:t>Chúa Nhật </a:t>
            </a:r>
            <a:r>
              <a:rPr lang="en-AU" sz="3200" b="1" dirty="0">
                <a:solidFill>
                  <a:srgbClr val="FFFF00"/>
                </a:solidFill>
                <a:latin typeface="Verdana" panose="020B0604030504040204" pitchFamily="34" charset="0"/>
                <a:ea typeface="Verdana" panose="020B0604030504040204" pitchFamily="34" charset="0"/>
                <a:cs typeface="Verdana" panose="020B0604030504040204" pitchFamily="34" charset="0"/>
              </a:rPr>
              <a:t>II</a:t>
            </a:r>
            <a:r>
              <a:rPr lang="vi-VN" sz="3200" b="1" dirty="0">
                <a:solidFill>
                  <a:srgbClr val="FFFF00"/>
                </a:solidFill>
                <a:latin typeface="Verdana" panose="020B0604030504040204" pitchFamily="34" charset="0"/>
                <a:ea typeface="Verdana" panose="020B0604030504040204" pitchFamily="34" charset="0"/>
                <a:cs typeface="Verdana" panose="020B0604030504040204" pitchFamily="34" charset="0"/>
              </a:rPr>
              <a:t> Mùa Vọng  Năm </a:t>
            </a:r>
            <a:r>
              <a:rPr lang="en-AU" sz="3200" b="1" dirty="0">
                <a:solidFill>
                  <a:srgbClr val="FFFF00"/>
                </a:solidFill>
                <a:latin typeface="Verdana" panose="020B0604030504040204" pitchFamily="34" charset="0"/>
                <a:ea typeface="Verdana" panose="020B0604030504040204" pitchFamily="34" charset="0"/>
                <a:cs typeface="Verdana" panose="020B0604030504040204" pitchFamily="34" charset="0"/>
              </a:rPr>
              <a:t>A</a:t>
            </a:r>
            <a:endParaRPr lang="en-AU" sz="320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Picture 4" descr="http://3.bp.blogspot.com/-tSnJcmZvbwQ/UOCs9PHbRTI/AAAAAAAAMMs/j9HtTXqLYM8/s1600/merry_christmas2010_pine_branch_gree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23247" y="3645024"/>
            <a:ext cx="4186983" cy="18082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Users\Hung Doan\Pictures\hinh cut\nen tim.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40787" y="2970524"/>
            <a:ext cx="602324" cy="16552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Hung Doan\Pictures\hinh cut\nen tim.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9489" y="2970523"/>
            <a:ext cx="602324" cy="16552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Hung Doan\Pictures\hinh cut\nen hong.t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13962" y="2796788"/>
            <a:ext cx="605552" cy="16964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Users\Hung Doan\Pictures\hinh cut\nen tim.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0723" y="3132620"/>
            <a:ext cx="602324" cy="16552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3.bp.blogspot.com/-tSnJcmZvbwQ/UOCs9PHbRTI/AAAAAAAAMMs/j9HtTXqLYM8/s1600/merry_christmas2010_pine_branch_gree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75647" y="3797424"/>
            <a:ext cx="4186983" cy="18082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www.saveoursetters.org/Flame.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089219" y="2829298"/>
            <a:ext cx="1885332" cy="4388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www.saveoursetters.org/Flame.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935140" y="2693792"/>
            <a:ext cx="1885332" cy="4388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http://images.clipartpanda.com/religious-advent-clipart-Advent.gif"/>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43551" y="2994020"/>
            <a:ext cx="1703462" cy="11378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JOSEPH HUNG DOAN\Pictures\hoa\Sparkle_PNG_by_PVS_by_pixievamp_stock (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40787" y="3429000"/>
            <a:ext cx="559288" cy="55928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 descr="C:\Users\JOSEPH HUNG DOAN\Pictures\hoa\Sparkle_PNG_by_PVS_by_pixievamp_stock (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63303" y="3924457"/>
            <a:ext cx="559288" cy="5592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JOSEPH HUNG DOAN\Pictures\hoa\Sparkle_PNG_by_PVS_by_pixievamp_stock (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23216" y="3560183"/>
            <a:ext cx="559288" cy="5592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JOSEPH HUNG DOAN\Pictures\hoa\Sparkle_PNG_by_PVS_by_pixievamp_stock (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15517" y="3908838"/>
            <a:ext cx="559288" cy="55928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778873" y="6165304"/>
            <a:ext cx="2169184" cy="584775"/>
          </a:xfrm>
          <a:prstGeom prst="rect">
            <a:avLst/>
          </a:prstGeom>
        </p:spPr>
        <p:txBody>
          <a:bodyPr wrap="none">
            <a:spAutoFit/>
          </a:bodyPr>
          <a:lstStyle/>
          <a:p>
            <a:r>
              <a:rPr lang="en-AU" sz="3200">
                <a:solidFill>
                  <a:schemeClr val="bg1"/>
                </a:solidFill>
              </a:rPr>
              <a:t>08/12/2019</a:t>
            </a:r>
            <a:endParaRPr lang="en-AU" sz="3200" dirty="0"/>
          </a:p>
        </p:txBody>
      </p:sp>
    </p:spTree>
    <p:extLst>
      <p:ext uri="{BB962C8B-B14F-4D97-AF65-F5344CB8AC3E}">
        <p14:creationId xmlns:p14="http://schemas.microsoft.com/office/powerpoint/2010/main" val="8035476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625" decel="50000" fill="hold">
                                          <p:stCondLst>
                                            <p:cond delay="0"/>
                                          </p:stCondLst>
                                        </p:cTn>
                                        <p:tgtEl>
                                          <p:spTgt spid="8">
                                            <p:txEl>
                                              <p:pRg st="0" end="0"/>
                                            </p:txEl>
                                          </p:spTgt>
                                        </p:tgtEl>
                                        <p:attrNameLst>
                                          <p:attrName>style.rotation</p:attrName>
                                        </p:attrNameLst>
                                      </p:cBhvr>
                                      <p:tavLst>
                                        <p:tav tm="0">
                                          <p:val>
                                            <p:fltVal val="-90"/>
                                          </p:val>
                                        </p:tav>
                                        <p:tav tm="100000">
                                          <p:val>
                                            <p:fltVal val="0"/>
                                          </p:val>
                                        </p:tav>
                                      </p:tavLst>
                                    </p:anim>
                                    <p:anim calcmode="lin" valueType="num">
                                      <p:cBhvr>
                                        <p:cTn id="8" dur="625" decel="50000" fill="hold">
                                          <p:stCondLst>
                                            <p:cond delay="0"/>
                                          </p:stCondLst>
                                        </p:cTn>
                                        <p:tgtEl>
                                          <p:spTgt spid="8">
                                            <p:txEl>
                                              <p:pRg st="0" end="0"/>
                                            </p:txEl>
                                          </p:spTgt>
                                        </p:tgtEl>
                                        <p:attrNameLst>
                                          <p:attrName>ppt_w</p:attrName>
                                        </p:attrNameLst>
                                      </p:cBhvr>
                                      <p:tavLst>
                                        <p:tav tm="0">
                                          <p:val>
                                            <p:strVal val="#ppt_w"/>
                                          </p:val>
                                        </p:tav>
                                        <p:tav tm="100000">
                                          <p:val>
                                            <p:strVal val="#ppt_w*.05"/>
                                          </p:val>
                                        </p:tav>
                                      </p:tavLst>
                                    </p:anim>
                                    <p:anim calcmode="lin" valueType="num">
                                      <p:cBhvr>
                                        <p:cTn id="9" dur="625" accel="50000" fill="hold">
                                          <p:stCondLst>
                                            <p:cond delay="625"/>
                                          </p:stCondLst>
                                        </p:cTn>
                                        <p:tgtEl>
                                          <p:spTgt spid="8">
                                            <p:txEl>
                                              <p:pRg st="0" end="0"/>
                                            </p:txEl>
                                          </p:spTgt>
                                        </p:tgtEl>
                                        <p:attrNameLst>
                                          <p:attrName>ppt_w</p:attrName>
                                        </p:attrNameLst>
                                      </p:cBhvr>
                                      <p:tavLst>
                                        <p:tav tm="0">
                                          <p:val>
                                            <p:strVal val="#ppt_w*.05"/>
                                          </p:val>
                                        </p:tav>
                                        <p:tav tm="100000">
                                          <p:val>
                                            <p:strVal val="#ppt_w"/>
                                          </p:val>
                                        </p:tav>
                                      </p:tavLst>
                                    </p:anim>
                                    <p:anim calcmode="lin" valueType="num">
                                      <p:cBhvr>
                                        <p:cTn id="10" dur="1250" fill="hold"/>
                                        <p:tgtEl>
                                          <p:spTgt spid="8">
                                            <p:txEl>
                                              <p:pRg st="0" end="0"/>
                                            </p:txEl>
                                          </p:spTgt>
                                        </p:tgtEl>
                                        <p:attrNameLst>
                                          <p:attrName>ppt_h</p:attrName>
                                        </p:attrNameLst>
                                      </p:cBhvr>
                                      <p:tavLst>
                                        <p:tav tm="0">
                                          <p:val>
                                            <p:strVal val="#ppt_h"/>
                                          </p:val>
                                        </p:tav>
                                        <p:tav tm="100000">
                                          <p:val>
                                            <p:strVal val="#ppt_h"/>
                                          </p:val>
                                        </p:tav>
                                      </p:tavLst>
                                    </p:anim>
                                    <p:anim calcmode="lin" valueType="num">
                                      <p:cBhvr>
                                        <p:cTn id="11" dur="625" decel="50000" fill="hold">
                                          <p:stCondLst>
                                            <p:cond delay="0"/>
                                          </p:stCondLst>
                                        </p:cTn>
                                        <p:tgtEl>
                                          <p:spTgt spid="8">
                                            <p:txEl>
                                              <p:pRg st="0" end="0"/>
                                            </p:txEl>
                                          </p:spTgt>
                                        </p:tgtEl>
                                        <p:attrNameLst>
                                          <p:attrName>ppt_x</p:attrName>
                                        </p:attrNameLst>
                                      </p:cBhvr>
                                      <p:tavLst>
                                        <p:tav tm="0">
                                          <p:val>
                                            <p:strVal val="#ppt_x+.4"/>
                                          </p:val>
                                        </p:tav>
                                        <p:tav tm="100000">
                                          <p:val>
                                            <p:strVal val="#ppt_x"/>
                                          </p:val>
                                        </p:tav>
                                      </p:tavLst>
                                    </p:anim>
                                    <p:anim calcmode="lin" valueType="num">
                                      <p:cBhvr>
                                        <p:cTn id="12" dur="625" decel="50000" fill="hold">
                                          <p:stCondLst>
                                            <p:cond delay="0"/>
                                          </p:stCondLst>
                                        </p:cTn>
                                        <p:tgtEl>
                                          <p:spTgt spid="8">
                                            <p:txEl>
                                              <p:pRg st="0" end="0"/>
                                            </p:txEl>
                                          </p:spTgt>
                                        </p:tgtEl>
                                        <p:attrNameLst>
                                          <p:attrName>ppt_y</p:attrName>
                                        </p:attrNameLst>
                                      </p:cBhvr>
                                      <p:tavLst>
                                        <p:tav tm="0">
                                          <p:val>
                                            <p:strVal val="#ppt_y-.2"/>
                                          </p:val>
                                        </p:tav>
                                        <p:tav tm="100000">
                                          <p:val>
                                            <p:strVal val="#ppt_y+.1"/>
                                          </p:val>
                                        </p:tav>
                                      </p:tavLst>
                                    </p:anim>
                                    <p:anim calcmode="lin" valueType="num">
                                      <p:cBhvr>
                                        <p:cTn id="13" dur="625" accel="50000" fill="hold">
                                          <p:stCondLst>
                                            <p:cond delay="625"/>
                                          </p:stCondLst>
                                        </p:cTn>
                                        <p:tgtEl>
                                          <p:spTgt spid="8">
                                            <p:txEl>
                                              <p:pRg st="0" end="0"/>
                                            </p:txEl>
                                          </p:spTgt>
                                        </p:tgtEl>
                                        <p:attrNameLst>
                                          <p:attrName>ppt_y</p:attrName>
                                        </p:attrNameLst>
                                      </p:cBhvr>
                                      <p:tavLst>
                                        <p:tav tm="0">
                                          <p:val>
                                            <p:strVal val="#ppt_y+.1"/>
                                          </p:val>
                                        </p:tav>
                                        <p:tav tm="100000">
                                          <p:val>
                                            <p:strVal val="#ppt_y"/>
                                          </p:val>
                                        </p:tav>
                                      </p:tavLst>
                                    </p:anim>
                                    <p:animEffect transition="in" filter="fade">
                                      <p:cBhvr>
                                        <p:cTn id="14" dur="1250" decel="50000">
                                          <p:stCondLst>
                                            <p:cond delay="0"/>
                                          </p:stCondLst>
                                        </p:cTn>
                                        <p:tgtEl>
                                          <p:spTgt spid="8">
                                            <p:txEl>
                                              <p:pRg st="0" end="0"/>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circle(in)">
                                      <p:cBhvr>
                                        <p:cTn id="17"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C:\Users\Hung Doan\Pictures\hinh cut\New Folder (2)\thanh gia tim.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548679"/>
            <a:ext cx="7707947" cy="48280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Hung Doan\Pictures\hinh cut\New Folder (2)\xung toi.t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03387"/>
            <a:ext cx="5184576" cy="34384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Joseph Hung_Doan\Downloads\Chua Jesus\open_bible (1).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735" y="0"/>
            <a:ext cx="3625855" cy="213285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6012160" y="482702"/>
            <a:ext cx="282583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AU" sz="3200" b="1" dirty="0">
                <a:solidFill>
                  <a:srgbClr val="7030A0"/>
                </a:solidFill>
              </a:rPr>
              <a:t>Gospel</a:t>
            </a:r>
          </a:p>
          <a:p>
            <a:pPr algn="ctr"/>
            <a:r>
              <a:rPr lang="en-AU" sz="3200" b="1" dirty="0">
                <a:solidFill>
                  <a:srgbClr val="7030A0"/>
                </a:solidFill>
              </a:rPr>
              <a:t>Matthew </a:t>
            </a:r>
          </a:p>
          <a:p>
            <a:pPr algn="ctr"/>
            <a:r>
              <a:rPr lang="en-AU" sz="3200" b="1" dirty="0">
                <a:solidFill>
                  <a:srgbClr val="7030A0"/>
                </a:solidFill>
              </a:rPr>
              <a:t>3:1-12</a:t>
            </a:r>
          </a:p>
          <a:p>
            <a:pPr algn="ctr"/>
            <a:r>
              <a:rPr lang="en-AU" sz="3200" b="1" dirty="0" err="1">
                <a:solidFill>
                  <a:srgbClr val="FFFF00"/>
                </a:solidFill>
              </a:rPr>
              <a:t>Phúc</a:t>
            </a:r>
            <a:r>
              <a:rPr lang="en-AU" sz="3200" b="1" dirty="0">
                <a:solidFill>
                  <a:srgbClr val="FFFF00"/>
                </a:solidFill>
              </a:rPr>
              <a:t> </a:t>
            </a:r>
            <a:r>
              <a:rPr lang="en-AU" sz="3200" b="1" dirty="0" err="1">
                <a:solidFill>
                  <a:srgbClr val="FFFF00"/>
                </a:solidFill>
              </a:rPr>
              <a:t>Âm</a:t>
            </a:r>
            <a:r>
              <a:rPr lang="en-AU" sz="3200" b="1" dirty="0">
                <a:solidFill>
                  <a:srgbClr val="FFFF00"/>
                </a:solidFill>
              </a:rPr>
              <a:t> </a:t>
            </a:r>
            <a:r>
              <a:rPr lang="en-AU" sz="3200" b="1" dirty="0" err="1">
                <a:solidFill>
                  <a:srgbClr val="FFFF00"/>
                </a:solidFill>
              </a:rPr>
              <a:t>theo</a:t>
            </a:r>
            <a:r>
              <a:rPr lang="en-AU" sz="3200" b="1" dirty="0">
                <a:solidFill>
                  <a:srgbClr val="FFFF00"/>
                </a:solidFill>
              </a:rPr>
              <a:t> </a:t>
            </a:r>
          </a:p>
          <a:p>
            <a:pPr algn="ctr"/>
            <a:r>
              <a:rPr lang="en-AU" sz="3200" b="1" dirty="0" err="1">
                <a:solidFill>
                  <a:srgbClr val="FFFF00"/>
                </a:solidFill>
              </a:rPr>
              <a:t>Thánh</a:t>
            </a:r>
            <a:r>
              <a:rPr lang="en-AU" sz="3200" b="1" dirty="0">
                <a:solidFill>
                  <a:srgbClr val="FFFF00"/>
                </a:solidFill>
              </a:rPr>
              <a:t> </a:t>
            </a:r>
            <a:r>
              <a:rPr lang="en-AU" sz="3200" b="1" dirty="0" err="1">
                <a:solidFill>
                  <a:srgbClr val="FFFF00"/>
                </a:solidFill>
              </a:rPr>
              <a:t>Mátthêu</a:t>
            </a:r>
            <a:endParaRPr lang="en-AU" sz="3200" b="1" dirty="0">
              <a:solidFill>
                <a:srgbClr val="FFFF00"/>
              </a:solidFill>
            </a:endParaRPr>
          </a:p>
          <a:p>
            <a:pPr algn="ctr"/>
            <a:r>
              <a:rPr lang="en-AU" sz="3200" b="1" dirty="0">
                <a:solidFill>
                  <a:srgbClr val="FFFF00"/>
                </a:solidFill>
              </a:rPr>
              <a:t>3:1-12</a:t>
            </a:r>
          </a:p>
        </p:txBody>
      </p:sp>
      <p:pic>
        <p:nvPicPr>
          <p:cNvPr id="7" name="Picture 4" descr="http://3.bp.blogspot.com/-tSnJcmZvbwQ/UOCs9PHbRTI/AAAAAAAAMMs/j9HtTXqLYM8/s1600/merry_christmas2010_pine_branch_gree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0027" y="5242652"/>
            <a:ext cx="4186983" cy="18082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Hung Doan\Pictures\hinh cut\nen tim.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0192" y="4653136"/>
            <a:ext cx="602324" cy="16552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Hung Doan\Pictures\hinh cut\nen tim.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31159" y="4620694"/>
            <a:ext cx="602324" cy="16552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Hung Doan\Pictures\hinh cut\nen hong.t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40096" y="4372976"/>
            <a:ext cx="605552" cy="16964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Hung Doan\Pictures\hinh cut\nen tim.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20500" y="4886305"/>
            <a:ext cx="602324" cy="16552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3.bp.blogspot.com/-tSnJcmZvbwQ/UOCs9PHbRTI/AAAAAAAAMMs/j9HtTXqLYM8/s1600/merry_christmas2010_pine_branch_gree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49380" y="5395052"/>
            <a:ext cx="4186983" cy="18082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images.clipartpanda.com/religious-advent-clipart-Advent.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0909" y="5656330"/>
            <a:ext cx="1703462" cy="1137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saveoursetters.org/Flame.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378996" y="4582425"/>
            <a:ext cx="1885332" cy="4388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www.saveoursetters.org/Flame.gif"/>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089655" y="4289386"/>
            <a:ext cx="1885332" cy="4388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 descr="C:\Users\JOSEPH HUNG DOAN\Pictures\hoa\Sparkle_PNG_by_PVS_by_pixievamp_stock (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00192" y="5434298"/>
            <a:ext cx="559288" cy="5592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Users\JOSEPH HUNG DOAN\Pictures\hoa\Sparkle_PNG_by_PVS_by_pixievamp_stock (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63227" y="5242652"/>
            <a:ext cx="559288" cy="5592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JOSEPH HUNG DOAN\Pictures\hoa\Sparkle_PNG_by_PVS_by_pixievamp_stock (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71356" y="5376686"/>
            <a:ext cx="559288" cy="559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082878"/>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90399" y="5101451"/>
            <a:ext cx="6326524" cy="1581274"/>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Hồi ấy, ông Gio-an Tẩy Giả đến rao giảng trong hoang địa miền Giu-đê rằng:</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 y="188640"/>
            <a:ext cx="2555776" cy="649408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In due course John the Baptist appeared; he preached in the wilderness of Judaea and this was his message: </a:t>
            </a:r>
          </a:p>
        </p:txBody>
      </p:sp>
      <p:pic>
        <p:nvPicPr>
          <p:cNvPr id="2052" name="Picture 4" descr="Image result for John the Bapt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7" y="0"/>
            <a:ext cx="6615202" cy="4961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349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7109" y="260648"/>
            <a:ext cx="2041346" cy="3539430"/>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"Anh em hãy sám hối, vì Nước Trời đã đến gần."</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5445224"/>
            <a:ext cx="6923142" cy="107721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‘Repent, for the kingdom of heaven is close at hand.’ </a:t>
            </a:r>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0" y="0"/>
            <a:ext cx="6972267" cy="5229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p:cNvPicPr>
            <a:picLocks noChangeAspect="1"/>
          </p:cNvPicPr>
          <p:nvPr/>
        </p:nvPicPr>
        <p:blipFill>
          <a:blip r:embed="rId3"/>
          <a:stretch>
            <a:fillRect/>
          </a:stretch>
        </p:blipFill>
        <p:spPr>
          <a:xfrm>
            <a:off x="6979526" y="4060726"/>
            <a:ext cx="2164473" cy="2843349"/>
          </a:xfrm>
          <a:prstGeom prst="rect">
            <a:avLst/>
          </a:prstGeom>
        </p:spPr>
      </p:pic>
    </p:spTree>
    <p:extLst>
      <p:ext uri="{BB962C8B-B14F-4D97-AF65-F5344CB8AC3E}">
        <p14:creationId xmlns:p14="http://schemas.microsoft.com/office/powerpoint/2010/main" val="25756794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0075" y="5453986"/>
            <a:ext cx="8496944" cy="107721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Ông chính là người đã được ngôn sứ                  I-sai-a nói tới:</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37051" y="188640"/>
            <a:ext cx="9106949" cy="107721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This was the man the prophet Isaiah </a:t>
            </a:r>
            <a:endParaRPr lang="vi-VN" sz="3200" b="1" dirty="0">
              <a:solidFill>
                <a:srgbClr val="FFFF00"/>
              </a:solidFill>
              <a:latin typeface="Tahoma" panose="020B0604030504040204" pitchFamily="34" charset="0"/>
              <a:ea typeface="Tahoma" panose="020B0604030504040204" pitchFamily="34" charset="0"/>
              <a:cs typeface="Tahoma" panose="020B0604030504040204" pitchFamily="34" charset="0"/>
            </a:endParaRPr>
          </a:p>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spoke of when he said:</a:t>
            </a:r>
          </a:p>
        </p:txBody>
      </p:sp>
      <p:pic>
        <p:nvPicPr>
          <p:cNvPr id="3074"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1" y="1318226"/>
            <a:ext cx="7249911" cy="4078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Hung Doan\Pictures\hinh cut\tien tri isaia.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4049" y="1147830"/>
            <a:ext cx="3062970"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382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288340"/>
            <a:ext cx="8784976" cy="1569660"/>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Có tiếng người hô trong hoang địa:                     Hãy dọn sẵn con đường cho Đức Chúa, sửa lối cho thẳng để Người đi.</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73072" y="188640"/>
            <a:ext cx="8791415" cy="1077218"/>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A voice cries in the wilderness: Prepare a way for the Lord, make his paths straight.</a:t>
            </a:r>
          </a:p>
        </p:txBody>
      </p:sp>
      <p:pic>
        <p:nvPicPr>
          <p:cNvPr id="2050" name="Picture 2" descr="C:\Users\Hung Doan\Pictures\hinh cut\way.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5655" y="2893056"/>
            <a:ext cx="5792515" cy="243133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ung Doan\Pictures\hinh cut\theo cha 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1913" y="1416495"/>
            <a:ext cx="1497333" cy="31351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73286"/>
            <a:ext cx="5220072" cy="391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299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81" y="3773517"/>
            <a:ext cx="4918060" cy="2554545"/>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Ông Gio-an mặc áo lông lạc đà, </a:t>
            </a: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thắt lưng bằng dây da, lấy châu chấu và mật ong rừng làm thức ăn.</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4798134" y="153074"/>
            <a:ext cx="4156760" cy="4031873"/>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This man John wore a garment made of camel-hair with a leather belt round his waist, and his food was locusts and wild honey. </a:t>
            </a:r>
          </a:p>
        </p:txBody>
      </p:sp>
      <p:pic>
        <p:nvPicPr>
          <p:cNvPr id="6" name="Picture 2" descr="http://www.ciprecinct.qut.edu.au/images/2012/perform/wildhone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4577271"/>
            <a:ext cx="2915816" cy="22694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messianic-torah-truth-seeker.org/Scriptures/Tenakh/Amos/Plague-of-locus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7230" y="3556547"/>
            <a:ext cx="1547664" cy="12568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John the Bapti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85" y="0"/>
            <a:ext cx="4798134" cy="3598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879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5085184"/>
            <a:ext cx="9036496" cy="1569660"/>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Bấy giờ, người ta từ Giê-ru-sa-lem </a:t>
            </a: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và khắp miền Giu-đê, cùng khắp vùng </a:t>
            </a:r>
          </a:p>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ven sông Gio-đan, kéo đến với ông.</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1" y="116632"/>
            <a:ext cx="2360374" cy="452431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Then Jerusalem and all Judaea and the whole Jordan district made their way to him, </a:t>
            </a: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29411"/>
            <a:ext cx="6660232" cy="4995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75679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085184"/>
            <a:ext cx="8712968" cy="1077218"/>
          </a:xfrm>
          <a:prstGeom prst="rect">
            <a:avLst/>
          </a:prstGeom>
        </p:spPr>
        <p:txBody>
          <a:bodyPr wrap="square">
            <a:spAutoFit/>
          </a:bodyPr>
          <a:lstStyle/>
          <a:p>
            <a:pPr algn="ctr"/>
            <a:r>
              <a:rPr lang="vi-VN" sz="3200" b="1" dirty="0">
                <a:solidFill>
                  <a:schemeClr val="bg1"/>
                </a:solidFill>
                <a:latin typeface="Tahoma" panose="020B0604030504040204" pitchFamily="34" charset="0"/>
                <a:ea typeface="Tahoma" panose="020B0604030504040204" pitchFamily="34" charset="0"/>
                <a:cs typeface="Tahoma" panose="020B0604030504040204" pitchFamily="34" charset="0"/>
              </a:rPr>
              <a:t>Họ thú tội, và ông làm phép rửa cho họ trong sông Gio-đan.</a:t>
            </a:r>
            <a:endParaRPr lang="en-AU"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7347" y="172876"/>
            <a:ext cx="2503642" cy="4524315"/>
          </a:xfrm>
          <a:prstGeom prst="rect">
            <a:avLst/>
          </a:prstGeom>
        </p:spPr>
        <p:txBody>
          <a:bodyPr wrap="square">
            <a:spAutoFit/>
          </a:bodyPr>
          <a:lstStyle/>
          <a:p>
            <a:pPr algn="ctr"/>
            <a:r>
              <a:rPr lang="en-AU" sz="3200" b="1" dirty="0">
                <a:solidFill>
                  <a:srgbClr val="FFFF00"/>
                </a:solidFill>
                <a:latin typeface="Tahoma" panose="020B0604030504040204" pitchFamily="34" charset="0"/>
                <a:ea typeface="Tahoma" panose="020B0604030504040204" pitchFamily="34" charset="0"/>
                <a:cs typeface="Tahoma" panose="020B0604030504040204" pitchFamily="34" charset="0"/>
              </a:rPr>
              <a:t>and as they were baptised by him in the river  Jordan  they confessed their sins.</a:t>
            </a:r>
          </a:p>
        </p:txBody>
      </p:sp>
      <p:pic>
        <p:nvPicPr>
          <p:cNvPr id="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902" y="0"/>
            <a:ext cx="6493425" cy="487006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663827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TotalTime>
  <Words>720</Words>
  <Application>Microsoft Office PowerPoint</Application>
  <PresentationFormat>On-screen Show (4:3)</PresentationFormat>
  <Paragraphs>56</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Tahoma</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Hung Doan</dc:creator>
  <cp:lastModifiedBy>An Dang</cp:lastModifiedBy>
  <cp:revision>45</cp:revision>
  <dcterms:created xsi:type="dcterms:W3CDTF">2016-05-12T05:38:12Z</dcterms:created>
  <dcterms:modified xsi:type="dcterms:W3CDTF">2019-12-02T23:28:19Z</dcterms:modified>
</cp:coreProperties>
</file>